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60" r:id="rId5"/>
    <p:sldId id="261" r:id="rId6"/>
    <p:sldId id="262" r:id="rId7"/>
    <p:sldId id="265" r:id="rId8"/>
    <p:sldId id="266" r:id="rId9"/>
    <p:sldId id="267" r:id="rId10"/>
    <p:sldId id="268" r:id="rId11"/>
    <p:sldId id="270" r:id="rId12"/>
    <p:sldId id="271" r:id="rId13"/>
    <p:sldId id="272" r:id="rId14"/>
    <p:sldId id="273" r:id="rId15"/>
    <p:sldId id="274" r:id="rId16"/>
    <p:sldId id="275" r:id="rId17"/>
    <p:sldId id="280" r:id="rId18"/>
    <p:sldId id="281" r:id="rId19"/>
    <p:sldId id="277"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75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21.01.2021</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21.01.2021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21.01.2021</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3200" dirty="0" smtClean="0">
                <a:latin typeface="Times New Roman" pitchFamily="18" charset="0"/>
                <a:cs typeface="Times New Roman" pitchFamily="18" charset="0"/>
              </a:rPr>
              <a:t>Работа Кружка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 театральной деятельности</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«Сказка»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в подготовительной группе №11 </a:t>
            </a:r>
            <a:endParaRPr lang="ru-RU" sz="3200" dirty="0">
              <a:latin typeface="Times New Roman" pitchFamily="18" charset="0"/>
              <a:cs typeface="Times New Roman" pitchFamily="18" charset="0"/>
            </a:endParaRPr>
          </a:p>
        </p:txBody>
      </p:sp>
      <p:sp>
        <p:nvSpPr>
          <p:cNvPr id="3" name="Объект 2"/>
          <p:cNvSpPr>
            <a:spLocks noGrp="1"/>
          </p:cNvSpPr>
          <p:nvPr>
            <p:ph type="subTitle" idx="1"/>
          </p:nvPr>
        </p:nvSpPr>
        <p:spPr/>
        <p:txBody>
          <a:bodyPr>
            <a:normAutofit fontScale="47500" lnSpcReduction="20000"/>
          </a:bodyPr>
          <a:lstStyle/>
          <a:p>
            <a:pPr marL="0" indent="0">
              <a:buNone/>
            </a:pPr>
            <a:endParaRPr lang="ru-RU" dirty="0" smtClean="0">
              <a:latin typeface="Times New Roman" pitchFamily="18" charset="0"/>
              <a:cs typeface="Times New Roman" pitchFamily="18" charset="0"/>
            </a:endParaRPr>
          </a:p>
          <a:p>
            <a:pPr marL="0" indent="0">
              <a:buNone/>
            </a:pPr>
            <a:endParaRPr lang="ru-RU" dirty="0" smtClean="0">
              <a:latin typeface="Times New Roman" pitchFamily="18" charset="0"/>
              <a:cs typeface="Times New Roman" pitchFamily="18" charset="0"/>
            </a:endParaRPr>
          </a:p>
          <a:p>
            <a:pPr marL="0" indent="0">
              <a:buNone/>
            </a:pPr>
            <a:endParaRPr lang="ru-RU" dirty="0" smtClean="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a:p>
            <a:pPr marL="0" indent="0">
              <a:buNone/>
            </a:pPr>
            <a:endParaRPr lang="ru-RU" dirty="0" smtClean="0">
              <a:latin typeface="Times New Roman" pitchFamily="18" charset="0"/>
              <a:cs typeface="Times New Roman" pitchFamily="18" charset="0"/>
            </a:endParaRPr>
          </a:p>
          <a:p>
            <a:pPr marL="0" indent="0" algn="r">
              <a:buNone/>
            </a:pPr>
            <a:endParaRPr lang="ru-RU" dirty="0" smtClean="0">
              <a:latin typeface="Times New Roman" pitchFamily="18" charset="0"/>
              <a:cs typeface="Times New Roman" pitchFamily="18" charset="0"/>
            </a:endParaRPr>
          </a:p>
          <a:p>
            <a:pPr marL="0" indent="0" algn="r">
              <a:buNone/>
            </a:pPr>
            <a:endParaRPr lang="ru-RU" dirty="0">
              <a:latin typeface="Times New Roman" pitchFamily="18" charset="0"/>
              <a:cs typeface="Times New Roman" pitchFamily="18" charset="0"/>
            </a:endParaRPr>
          </a:p>
          <a:p>
            <a:pPr marL="0" indent="0" algn="r">
              <a:buNone/>
            </a:pPr>
            <a:endParaRPr lang="ru-RU" dirty="0" smtClean="0">
              <a:latin typeface="Times New Roman" pitchFamily="18" charset="0"/>
              <a:cs typeface="Times New Roman" pitchFamily="18" charset="0"/>
            </a:endParaRPr>
          </a:p>
          <a:p>
            <a:pPr marL="0" indent="0" algn="r">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102976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Удовольствие</a:t>
            </a:r>
            <a:endParaRPr lang="ru-RU" dirty="0"/>
          </a:p>
        </p:txBody>
      </p:sp>
      <p:pic>
        <p:nvPicPr>
          <p:cNvPr id="3074" name="Picture 2" descr="D:\1. ДОКУМЕНТЫ ПО РАБОТЕ\Downloads\ФОТО 11 ГР\2020-2021\ноябрь\КРУЖОК\0-04-0a-96117450b95b7c3ed4939cbec4f2bdc26e2f3444a0c3f7c7a72ccd86f500d8e8_65af7f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204864"/>
            <a:ext cx="5992299" cy="449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03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Недовольство</a:t>
            </a:r>
            <a:endParaRPr lang="ru-RU" dirty="0"/>
          </a:p>
        </p:txBody>
      </p:sp>
      <p:sp>
        <p:nvSpPr>
          <p:cNvPr id="3" name="Текст 2"/>
          <p:cNvSpPr>
            <a:spLocks noGrp="1"/>
          </p:cNvSpPr>
          <p:nvPr>
            <p:ph type="body" idx="1"/>
          </p:nvPr>
        </p:nvSpPr>
        <p:spPr/>
        <p:txBody>
          <a:bodyPr>
            <a:normAutofit/>
          </a:bodyPr>
          <a:lstStyle/>
          <a:p>
            <a:endParaRPr lang="ru-RU"/>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3608" y="2060848"/>
            <a:ext cx="3026269" cy="4036213"/>
          </a:xfrm>
        </p:spPr>
      </p:pic>
      <p:sp>
        <p:nvSpPr>
          <p:cNvPr id="5" name="Текст 4"/>
          <p:cNvSpPr>
            <a:spLocks noGrp="1"/>
          </p:cNvSpPr>
          <p:nvPr>
            <p:ph type="body" sz="quarter" idx="3"/>
          </p:nvPr>
        </p:nvSpPr>
        <p:spPr/>
        <p:txBody>
          <a:bodyPr>
            <a:normAutofit/>
          </a:bodyPr>
          <a:lstStyle/>
          <a:p>
            <a:endParaRPr lang="ru-RU"/>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436096" y="2060849"/>
            <a:ext cx="3033663" cy="4041260"/>
          </a:xfrm>
        </p:spPr>
      </p:pic>
    </p:spTree>
    <p:extLst>
      <p:ext uri="{BB962C8B-B14F-4D97-AF65-F5344CB8AC3E}">
        <p14:creationId xmlns:p14="http://schemas.microsoft.com/office/powerpoint/2010/main" val="3473847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Гнев</a:t>
            </a:r>
            <a:endParaRPr lang="ru-RU" dirty="0"/>
          </a:p>
        </p:txBody>
      </p:sp>
      <p:pic>
        <p:nvPicPr>
          <p:cNvPr id="4098" name="Picture 2" descr="D:\1. ДОКУМЕНТЫ ПО РАБОТЕ\Downloads\ФОТО 11 ГР\2020-2021\ноябрь\КРУЖОК\0-04-0a-8b94d8ba77674aa9d44e6a86ead178be90f59db6491d9b3e64d200c7e9d46c08_3dbc3af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132856"/>
            <a:ext cx="5736637" cy="430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622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Обида</a:t>
            </a:r>
            <a:endParaRPr lang="ru-RU"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33872" y="2239963"/>
            <a:ext cx="2907506" cy="3876675"/>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93097" y="2239963"/>
            <a:ext cx="2907506" cy="3876675"/>
          </a:xfrm>
        </p:spPr>
      </p:pic>
    </p:spTree>
    <p:extLst>
      <p:ext uri="{BB962C8B-B14F-4D97-AF65-F5344CB8AC3E}">
        <p14:creationId xmlns:p14="http://schemas.microsoft.com/office/powerpoint/2010/main" val="2341068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r>
              <a:rPr lang="ru-RU" dirty="0" smtClean="0"/>
              <a:t>Отвращение</a:t>
            </a:r>
            <a:endParaRPr lang="ru-RU" dirty="0"/>
          </a:p>
        </p:txBody>
      </p:sp>
      <p:pic>
        <p:nvPicPr>
          <p:cNvPr id="5122" name="Picture 2" descr="D:\1. ДОКУМЕНТЫ ПО РАБОТЕ\Downloads\ФОТО 11 ГР\2020-2021\ноябрь\КРУЖОК\0-04-0a-50e6e6f1b20ef94e008f46de8d9f82dcb4e6a786975457e84cbca66ef0aa10a6_c129b1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102896"/>
            <a:ext cx="2664295" cy="355239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1. ДОКУМЕНТЫ ПО РАБОТЕ\Downloads\ФОТО 11 ГР\2020-2021\ноябрь\КРУЖОК\0-04-0a-5c72d3f0d131ed0cd9ba9e87ca42d7d725f9a4ff32086954b8fc8dac710b5fa6_40b073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123678"/>
            <a:ext cx="2808312" cy="37444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1. ДОКУМЕНТЫ ПО РАБОТЕ\Downloads\ФОТО 11 ГР\2020-2021\ноябрь\КРУЖОК\0-04-05-acba2f3627d6d9b14b998a2dc34f3882ba48efdeb1ab8a8e4e8188b5fd8fcb23_ae293d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6083" y="2708920"/>
            <a:ext cx="2949792"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97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r>
              <a:rPr lang="ru-RU" sz="1800" dirty="0" smtClean="0"/>
              <a:t>Игра на развитие пластической выразительности </a:t>
            </a:r>
            <a:br>
              <a:rPr lang="ru-RU" sz="1800" dirty="0" smtClean="0"/>
            </a:br>
            <a:r>
              <a:rPr lang="ru-RU" sz="2400" u="sng" dirty="0" smtClean="0"/>
              <a:t>«Лисичка подслушивает»</a:t>
            </a:r>
            <a:br>
              <a:rPr lang="ru-RU" sz="2400" u="sng" dirty="0" smtClean="0"/>
            </a:br>
            <a:endParaRPr lang="ru-RU" sz="2400" u="sng" dirty="0"/>
          </a:p>
        </p:txBody>
      </p:sp>
      <p:pic>
        <p:nvPicPr>
          <p:cNvPr id="1026" name="Picture 2" descr="D:\1. ДОКУМЕНТЫ ПО РАБОТЕ\Downloads\ФОТО 11 ГР\2020-2021\кружок\0-04-0a-1bcd65bdb30033dfd2e6ec9a891045693726aae3b5a9412b4ca1f0686d4ee16f_93d24c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04864"/>
            <a:ext cx="3312368" cy="44164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1. ДОКУМЕНТЫ ПО РАБОТЕ\Downloads\ФОТО 11 ГР\2020-2021\кружок\0-04-0a-629388d4587d5e27e2e39a051ed654472256569f871d746dd718659434b7f635_63a4f6d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180861"/>
            <a:ext cx="334837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36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u="sng" dirty="0" smtClean="0"/>
              <a:t>«Кто на картинке»</a:t>
            </a:r>
            <a:br>
              <a:rPr lang="ru-RU" sz="2400" u="sng" dirty="0" smtClean="0"/>
            </a:br>
            <a:r>
              <a:rPr lang="ru-RU" sz="1600" dirty="0" smtClean="0"/>
              <a:t>Цель: Развивать умение передавать образы живых существ с помощью пластических выразительных движений.</a:t>
            </a:r>
            <a:endParaRPr lang="ru-RU" sz="1600" dirty="0"/>
          </a:p>
        </p:txBody>
      </p:sp>
      <p:pic>
        <p:nvPicPr>
          <p:cNvPr id="2050" name="Picture 2" descr="D:\1. ДОКУМЕНТЫ ПО РАБОТЕ\Downloads\ФОТО 11 ГР\2020-2021\кружок\0-04-05-eff02e17e9a3531c9334676680469d413e672bf51ff52acb0fc1f06521eae220_aa5284b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204864"/>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1. ДОКУМЕНТЫ ПО РАБОТЕ\Downloads\ФОТО 11 ГР\2020-2021\кружок\0-04-0a-45a797a9e8223fee16a8665b2644811ac81d689a6152dbeca6890116f599b2f7_cd9001c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04" t="11018" b="9223"/>
          <a:stretch/>
        </p:blipFill>
        <p:spPr bwMode="auto">
          <a:xfrm>
            <a:off x="467544" y="2112365"/>
            <a:ext cx="1978664" cy="39261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1. ДОКУМЕНТЫ ПО РАБОТЕ\Downloads\ФОТО 11 ГР\2020-2021\кружок\0-04-0a-10fe5276398b7b4ae3f3c955633e729aecd82eb77f629bd9ce81a9e068800cd2_32db631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025" b="13798"/>
          <a:stretch/>
        </p:blipFill>
        <p:spPr bwMode="auto">
          <a:xfrm>
            <a:off x="3131840" y="2403678"/>
            <a:ext cx="2276183" cy="36348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1. ДОКУМЕНТЫ ПО РАБОТЕ\Downloads\ФОТО 11 ГР\2020-2021\кружок\0-04-0a-365d944b71defd945d59e8a79d1af2ca39799a7be5f4ca8a375aa7c6ba0b186f_9e7e21f.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541" b="23880"/>
          <a:stretch/>
        </p:blipFill>
        <p:spPr bwMode="auto">
          <a:xfrm>
            <a:off x="6208914" y="4505969"/>
            <a:ext cx="2126772" cy="168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90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Игра на имитацию движений</a:t>
            </a:r>
            <a:br>
              <a:rPr lang="ru-RU" sz="2400" dirty="0" smtClean="0"/>
            </a:br>
            <a:endParaRPr lang="ru-RU" sz="2400" dirty="0"/>
          </a:p>
        </p:txBody>
      </p:sp>
      <p:sp>
        <p:nvSpPr>
          <p:cNvPr id="3" name="Текст 2"/>
          <p:cNvSpPr>
            <a:spLocks noGrp="1"/>
          </p:cNvSpPr>
          <p:nvPr>
            <p:ph type="body" idx="1"/>
          </p:nvPr>
        </p:nvSpPr>
        <p:spPr/>
        <p:txBody>
          <a:bodyPr/>
          <a:lstStyle/>
          <a:p>
            <a:r>
              <a:rPr lang="ru-RU" dirty="0" smtClean="0"/>
              <a:t>Как ходит принцесса?</a:t>
            </a: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01366" y="2947988"/>
            <a:ext cx="2378868" cy="3171825"/>
          </a:xfrm>
        </p:spPr>
      </p:pic>
      <p:sp>
        <p:nvSpPr>
          <p:cNvPr id="5" name="Текст 4"/>
          <p:cNvSpPr>
            <a:spLocks noGrp="1"/>
          </p:cNvSpPr>
          <p:nvPr>
            <p:ph type="body" sz="quarter" idx="3"/>
          </p:nvPr>
        </p:nvSpPr>
        <p:spPr/>
        <p:txBody>
          <a:bodyPr>
            <a:normAutofit fontScale="92500" lnSpcReduction="20000"/>
          </a:bodyPr>
          <a:lstStyle/>
          <a:p>
            <a:r>
              <a:rPr lang="ru-RU" dirty="0" smtClean="0"/>
              <a:t>Как ходит Старичок –</a:t>
            </a:r>
            <a:r>
              <a:rPr lang="ru-RU" dirty="0" err="1" smtClean="0"/>
              <a:t>Лесовичок</a:t>
            </a:r>
            <a:r>
              <a:rPr lang="ru-RU" dirty="0" smtClean="0"/>
              <a:t>?</a:t>
            </a:r>
            <a:endParaRPr lang="ru-RU" dirty="0"/>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355828" y="2944813"/>
            <a:ext cx="2378868" cy="3171825"/>
          </a:xfrm>
        </p:spPr>
      </p:pic>
    </p:spTree>
    <p:extLst>
      <p:ext uri="{BB962C8B-B14F-4D97-AF65-F5344CB8AC3E}">
        <p14:creationId xmlns:p14="http://schemas.microsoft.com/office/powerpoint/2010/main" val="1809164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lgn="l"/>
            <a:r>
              <a:rPr lang="ru-RU" sz="1800" dirty="0" smtClean="0"/>
              <a:t>Как серый волк  по лесу рыщет?                              Как заяц убегает от него?</a:t>
            </a:r>
            <a:endParaRPr lang="ru-RU" sz="1800" dirty="0"/>
          </a:p>
        </p:txBody>
      </p:sp>
      <p:pic>
        <p:nvPicPr>
          <p:cNvPr id="10" name="Объект 9"/>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33872" y="2239963"/>
            <a:ext cx="2907506" cy="3876675"/>
          </a:xfrm>
        </p:spPr>
      </p:pic>
      <p:pic>
        <p:nvPicPr>
          <p:cNvPr id="11" name="Объект 10"/>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r="62242"/>
          <a:stretch/>
        </p:blipFill>
        <p:spPr>
          <a:xfrm>
            <a:off x="5652120" y="2276872"/>
            <a:ext cx="1944216" cy="3861870"/>
          </a:xfrm>
        </p:spPr>
      </p:pic>
    </p:spTree>
    <p:extLst>
      <p:ext uri="{BB962C8B-B14F-4D97-AF65-F5344CB8AC3E}">
        <p14:creationId xmlns:p14="http://schemas.microsoft.com/office/powerpoint/2010/main" val="1465732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Игра на развитие эмоциональной сферы детей</a:t>
            </a:r>
            <a:br>
              <a:rPr lang="ru-RU" sz="2400" dirty="0" smtClean="0"/>
            </a:br>
            <a:r>
              <a:rPr lang="ru-RU" sz="2400" u="sng" dirty="0" smtClean="0"/>
              <a:t>«Детский сад»</a:t>
            </a:r>
            <a:br>
              <a:rPr lang="ru-RU" sz="2400" u="sng" dirty="0" smtClean="0"/>
            </a:br>
            <a:r>
              <a:rPr lang="ru-RU" sz="1800" dirty="0" smtClean="0"/>
              <a:t>За ребенком в детский сад пришла мама.</a:t>
            </a:r>
            <a:br>
              <a:rPr lang="ru-RU" sz="1800" dirty="0" smtClean="0"/>
            </a:br>
            <a:r>
              <a:rPr lang="ru-RU" sz="1600" dirty="0" smtClean="0"/>
              <a:t>Цель: Развивать способность распознавать  и  выражать различные эмоции.</a:t>
            </a:r>
            <a:endParaRPr lang="ru-RU" sz="1600" dirty="0"/>
          </a:p>
        </p:txBody>
      </p:sp>
      <p:pic>
        <p:nvPicPr>
          <p:cNvPr id="3074" name="Picture 2" descr="D:\1. ДОКУМЕНТЫ ПО РАБОТЕ\Downloads\ФОТО 11 ГР\2020-2021\кружок\0-04-0a-e29db36e326e6651c539e99a7ae8b4f2c9d176ff176b582fcad4946f34f846fc_6d6dbbbf.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62"/>
          <a:stretch/>
        </p:blipFill>
        <p:spPr bwMode="auto">
          <a:xfrm>
            <a:off x="611560" y="2276872"/>
            <a:ext cx="3348372" cy="386796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1. ДОКУМЕНТЫ ПО РАБОТЕ\Downloads\ФОТО 11 ГР\2020-2021\кружок\0-04-0a-417dfe5722c52a2a0cef8e495b6452858a5eece401ce3b9b5052af7197085c8b_ae6ed13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60"/>
          <a:stretch/>
        </p:blipFill>
        <p:spPr bwMode="auto">
          <a:xfrm>
            <a:off x="4750630" y="2272187"/>
            <a:ext cx="3660816" cy="387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8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2247900"/>
            <a:ext cx="7747000" cy="3878263"/>
          </a:xfrm>
        </p:spPr>
        <p:txBody>
          <a:bodyPr/>
          <a:lstStyle/>
          <a:p>
            <a:pPr algn="ctr">
              <a:spcAft>
                <a:spcPts val="0"/>
              </a:spcAft>
            </a:pPr>
            <a:r>
              <a:rPr lang="ru-RU" b="1" dirty="0">
                <a:latin typeface="Times New Roman"/>
                <a:ea typeface="Times New Roman"/>
              </a:rPr>
              <a:t> </a:t>
            </a:r>
            <a:r>
              <a:rPr lang="ru-RU" b="1" u="sng" dirty="0">
                <a:latin typeface="Times New Roman"/>
                <a:ea typeface="Times New Roman"/>
              </a:rPr>
              <a:t>Цель:</a:t>
            </a:r>
            <a:r>
              <a:rPr lang="ru-RU" dirty="0">
                <a:latin typeface="Times New Roman"/>
                <a:ea typeface="Times New Roman"/>
              </a:rPr>
              <a:t> Способствовать становлению и развитию личности ребёнка, социально эмоциональному развитию; развитию речи, навыкам театрально исполнительской речи.</a:t>
            </a:r>
            <a:endParaRPr lang="ru-RU" sz="2800" dirty="0">
              <a:latin typeface="Times New Roman"/>
              <a:ea typeface="Times New Roman"/>
            </a:endParaRPr>
          </a:p>
          <a:p>
            <a:pPr algn="ctr"/>
            <a:endParaRPr lang="ru-RU" dirty="0"/>
          </a:p>
        </p:txBody>
      </p:sp>
      <p:sp>
        <p:nvSpPr>
          <p:cNvPr id="2" name="Заголовок 1"/>
          <p:cNvSpPr>
            <a:spLocks noGrp="1"/>
          </p:cNvSpPr>
          <p:nvPr>
            <p:ph type="title" idx="4294967295"/>
          </p:nvPr>
        </p:nvSpPr>
        <p:spPr>
          <a:xfrm>
            <a:off x="0" y="569913"/>
            <a:ext cx="7756525" cy="1054100"/>
          </a:xfrm>
        </p:spPr>
        <p:txBody>
          <a:bodyPr>
            <a:normAutofit fontScale="90000"/>
          </a:bodyPr>
          <a:lstStyle/>
          <a:p>
            <a:r>
              <a:rPr lang="ru-RU" sz="2800" dirty="0">
                <a:solidFill>
                  <a:prstClr val="black"/>
                </a:solidFill>
                <a:latin typeface="Times New Roman" pitchFamily="18" charset="0"/>
                <a:cs typeface="Times New Roman" pitchFamily="18" charset="0"/>
              </a:rPr>
              <a:t>Программа рассчитана на один учебный год.</a:t>
            </a:r>
            <a:br>
              <a:rPr lang="ru-RU" sz="2800" dirty="0">
                <a:solidFill>
                  <a:prstClr val="black"/>
                </a:solidFill>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val="19795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u="sng" dirty="0" smtClean="0"/>
              <a:t>«Художники»</a:t>
            </a:r>
            <a:br>
              <a:rPr lang="ru-RU" sz="2400" u="sng" dirty="0" smtClean="0"/>
            </a:br>
            <a:r>
              <a:rPr lang="ru-RU" sz="1600" dirty="0" smtClean="0"/>
              <a:t>Цель: развивать способность и выражать различные эмоции на бумаге.</a:t>
            </a:r>
            <a:endParaRPr lang="ru-RU" sz="1600"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33872" y="2239963"/>
            <a:ext cx="2907506" cy="3876675"/>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rot="16200000">
            <a:off x="5093097" y="2239963"/>
            <a:ext cx="2907506" cy="3876675"/>
          </a:xfrm>
        </p:spPr>
      </p:pic>
    </p:spTree>
    <p:extLst>
      <p:ext uri="{BB962C8B-B14F-4D97-AF65-F5344CB8AC3E}">
        <p14:creationId xmlns:p14="http://schemas.microsoft.com/office/powerpoint/2010/main" val="19873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765175"/>
            <a:ext cx="7690048" cy="5360988"/>
          </a:xfrm>
        </p:spPr>
        <p:txBody>
          <a:bodyPr>
            <a:noAutofit/>
          </a:bodyPr>
          <a:lstStyle/>
          <a:p>
            <a:pPr>
              <a:lnSpc>
                <a:spcPts val="1730"/>
              </a:lnSpc>
              <a:spcAft>
                <a:spcPts val="0"/>
              </a:spcAft>
            </a:pPr>
            <a:r>
              <a:rPr lang="ru-RU" b="1" u="sng" dirty="0">
                <a:latin typeface="Times New Roman" pitchFamily="18" charset="0"/>
                <a:ea typeface="Calibri"/>
                <a:cs typeface="Times New Roman" pitchFamily="18" charset="0"/>
              </a:rPr>
              <a:t>Задачи:</a:t>
            </a:r>
            <a:r>
              <a:rPr lang="ru-RU" dirty="0">
                <a:latin typeface="Times New Roman" pitchFamily="18" charset="0"/>
                <a:ea typeface="Times New Roman"/>
                <a:cs typeface="Times New Roman" pitchFamily="18" charset="0"/>
              </a:rPr>
              <a:t> </a:t>
            </a:r>
            <a:r>
              <a:rPr lang="ru-RU" b="1" dirty="0">
                <a:latin typeface="Times New Roman" pitchFamily="18" charset="0"/>
                <a:ea typeface="Times New Roman"/>
                <a:cs typeface="Times New Roman" pitchFamily="18" charset="0"/>
              </a:rPr>
              <a:t> </a:t>
            </a:r>
            <a:endParaRPr lang="ru-RU" dirty="0">
              <a:latin typeface="Times New Roman" pitchFamily="18" charset="0"/>
              <a:ea typeface="Calibri"/>
              <a:cs typeface="Times New Roman" pitchFamily="18" charset="0"/>
            </a:endParaRPr>
          </a:p>
          <a:p>
            <a:pPr>
              <a:lnSpc>
                <a:spcPts val="1730"/>
              </a:lnSpc>
              <a:spcAft>
                <a:spcPts val="0"/>
              </a:spcAft>
            </a:pPr>
            <a:r>
              <a:rPr lang="ru-RU" sz="1800" b="1" dirty="0">
                <a:latin typeface="Times New Roman" pitchFamily="18" charset="0"/>
                <a:ea typeface="Times New Roman"/>
                <a:cs typeface="Times New Roman" pitchFamily="18" charset="0"/>
              </a:rPr>
              <a:t>Образовательные:</a:t>
            </a:r>
            <a:endParaRPr lang="ru-RU" sz="1800" dirty="0">
              <a:latin typeface="Times New Roman" pitchFamily="18" charset="0"/>
              <a:ea typeface="Calibri"/>
              <a:cs typeface="Times New Roman" pitchFamily="18" charset="0"/>
            </a:endParaRPr>
          </a:p>
          <a:p>
            <a:pPr lvl="0">
              <a:lnSpc>
                <a:spcPts val="1730"/>
              </a:lnSpc>
              <a:buFont typeface="Symbol"/>
              <a:buChar char=""/>
            </a:pPr>
            <a:r>
              <a:rPr lang="ru-RU" sz="1100" dirty="0">
                <a:latin typeface="Times New Roman" pitchFamily="18" charset="0"/>
                <a:ea typeface="Times New Roman"/>
                <a:cs typeface="Times New Roman" pitchFamily="18" charset="0"/>
              </a:rPr>
              <a:t>Обучить детей приемам владения различными видами  театров;</a:t>
            </a:r>
            <a:endParaRPr lang="ru-RU" sz="1100" dirty="0">
              <a:latin typeface="Times New Roman" pitchFamily="18" charset="0"/>
              <a:ea typeface="Calibri"/>
              <a:cs typeface="Times New Roman" pitchFamily="18" charset="0"/>
            </a:endParaRPr>
          </a:p>
          <a:p>
            <a:pPr lvl="0">
              <a:lnSpc>
                <a:spcPts val="1730"/>
              </a:lnSpc>
              <a:buFont typeface="Symbol"/>
              <a:buChar char=""/>
            </a:pPr>
            <a:r>
              <a:rPr lang="ru-RU" sz="1100" dirty="0">
                <a:latin typeface="Times New Roman" pitchFamily="18" charset="0"/>
                <a:ea typeface="Times New Roman"/>
                <a:cs typeface="Times New Roman" pitchFamily="18" charset="0"/>
              </a:rPr>
              <a:t>Формирование интонационной выразительности речи;</a:t>
            </a:r>
            <a:endParaRPr lang="ru-RU" sz="1100" dirty="0">
              <a:latin typeface="Times New Roman" pitchFamily="18" charset="0"/>
              <a:ea typeface="Calibri"/>
              <a:cs typeface="Times New Roman" pitchFamily="18" charset="0"/>
            </a:endParaRPr>
          </a:p>
          <a:p>
            <a:pPr lvl="0">
              <a:lnSpc>
                <a:spcPts val="1730"/>
              </a:lnSpc>
              <a:buFont typeface="Symbol"/>
              <a:buChar char=""/>
            </a:pPr>
            <a:r>
              <a:rPr lang="ru-RU" sz="1100" dirty="0">
                <a:latin typeface="Times New Roman" pitchFamily="18" charset="0"/>
                <a:ea typeface="Times New Roman"/>
                <a:cs typeface="Times New Roman" pitchFamily="18" charset="0"/>
              </a:rPr>
              <a:t>Учить развивать сюжет на основе знаний, полученных при восприятии окружающего мира, литературных произведений.</a:t>
            </a:r>
            <a:endParaRPr lang="ru-RU" sz="1100" dirty="0">
              <a:latin typeface="Times New Roman" pitchFamily="18" charset="0"/>
              <a:ea typeface="Calibri"/>
              <a:cs typeface="Times New Roman" pitchFamily="18" charset="0"/>
            </a:endParaRPr>
          </a:p>
          <a:p>
            <a:pPr lvl="0">
              <a:lnSpc>
                <a:spcPts val="1730"/>
              </a:lnSpc>
              <a:buFont typeface="Symbol"/>
              <a:buChar char=""/>
            </a:pPr>
            <a:r>
              <a:rPr lang="ru-RU" sz="1100" dirty="0">
                <a:latin typeface="Times New Roman" pitchFamily="18" charset="0"/>
                <a:ea typeface="Times New Roman"/>
                <a:cs typeface="Times New Roman" pitchFamily="18" charset="0"/>
              </a:rPr>
              <a:t>Формировать умение свободно чувствовать себя в роли.</a:t>
            </a:r>
            <a:endParaRPr lang="ru-RU" sz="1100" dirty="0">
              <a:latin typeface="Times New Roman" pitchFamily="18" charset="0"/>
              <a:ea typeface="Calibri"/>
              <a:cs typeface="Times New Roman" pitchFamily="18" charset="0"/>
            </a:endParaRPr>
          </a:p>
          <a:p>
            <a:pPr lvl="0">
              <a:lnSpc>
                <a:spcPts val="1730"/>
              </a:lnSpc>
              <a:buFont typeface="Symbol"/>
              <a:buChar char=""/>
            </a:pPr>
            <a:r>
              <a:rPr lang="ru-RU" sz="1100" dirty="0">
                <a:latin typeface="Times New Roman" pitchFamily="18" charset="0"/>
                <a:ea typeface="Times New Roman"/>
                <a:cs typeface="Times New Roman" pitchFamily="18" charset="0"/>
              </a:rPr>
              <a:t>Приобщить дошкольников к театральной культуре (познакомить с обстановкой театра, театральными жанрами, с разными видами театров);</a:t>
            </a:r>
            <a:endParaRPr lang="ru-RU" sz="1100" dirty="0">
              <a:latin typeface="Times New Roman" pitchFamily="18" charset="0"/>
              <a:ea typeface="Calibri"/>
              <a:cs typeface="Times New Roman" pitchFamily="18" charset="0"/>
            </a:endParaRPr>
          </a:p>
          <a:p>
            <a:pPr algn="just">
              <a:spcAft>
                <a:spcPts val="0"/>
              </a:spcAft>
            </a:pPr>
            <a:r>
              <a:rPr lang="ru-RU" sz="1800" b="1" dirty="0">
                <a:latin typeface="Times New Roman" pitchFamily="18" charset="0"/>
                <a:ea typeface="Times New Roman"/>
                <a:cs typeface="Times New Roman" pitchFamily="18" charset="0"/>
              </a:rPr>
              <a:t>Развивающие:</a:t>
            </a:r>
            <a:r>
              <a:rPr lang="ru-RU" sz="1800" dirty="0">
                <a:latin typeface="Times New Roman" pitchFamily="18" charset="0"/>
                <a:ea typeface="Times New Roman"/>
                <a:cs typeface="Times New Roman" pitchFamily="18" charset="0"/>
              </a:rPr>
              <a:t> </a:t>
            </a:r>
          </a:p>
          <a:p>
            <a:pPr lvl="0" algn="just">
              <a:buFont typeface="Symbol"/>
              <a:buChar char=""/>
            </a:pPr>
            <a:r>
              <a:rPr lang="ru-RU" sz="1100" dirty="0">
                <a:latin typeface="Times New Roman" pitchFamily="18" charset="0"/>
                <a:ea typeface="Times New Roman"/>
                <a:cs typeface="Times New Roman" pitchFamily="18" charset="0"/>
              </a:rPr>
              <a:t>Развитие грамматического строя речи ребенка, его звуковой культуры, монологической, диалогической формы речи, обучение орфоэпическим нормам современной русской сценической речи, эффективному общению и речевой выразительности;</a:t>
            </a:r>
          </a:p>
          <a:p>
            <a:pPr lvl="0" algn="just">
              <a:buFont typeface="Symbol"/>
              <a:buChar char=""/>
            </a:pPr>
            <a:r>
              <a:rPr lang="ru-RU" sz="1100" dirty="0">
                <a:latin typeface="Times New Roman" pitchFamily="18" charset="0"/>
                <a:ea typeface="Times New Roman"/>
                <a:cs typeface="Times New Roman" pitchFamily="18" charset="0"/>
              </a:rPr>
              <a:t>Развивать умение эмоционально воспринимать художественные произведения (при этом использовать весь комплекс средств интонационной, лексической и синтетической выразительности).</a:t>
            </a:r>
          </a:p>
          <a:p>
            <a:pPr lvl="0">
              <a:buFont typeface="Symbol"/>
              <a:buChar char=""/>
            </a:pPr>
            <a:r>
              <a:rPr lang="ru-RU" sz="1100" dirty="0">
                <a:latin typeface="Times New Roman" pitchFamily="18" charset="0"/>
                <a:ea typeface="Times New Roman"/>
                <a:cs typeface="Times New Roman" pitchFamily="18" charset="0"/>
              </a:rPr>
              <a:t>Развивать уверенность в себе и социальные навыки поведения, создавать творческую атмосферу, акцентировать внимание на развитие всех видов памяти, фантазии воображения, художественно-речевого, игрового, сценического творчества.                                                                                                              </a:t>
            </a:r>
          </a:p>
          <a:p>
            <a:pPr lvl="0">
              <a:lnSpc>
                <a:spcPts val="1730"/>
              </a:lnSpc>
              <a:buFont typeface="Symbol"/>
              <a:buChar char=""/>
            </a:pPr>
            <a:r>
              <a:rPr lang="ru-RU" sz="1100" dirty="0">
                <a:latin typeface="Times New Roman" pitchFamily="18" charset="0"/>
                <a:ea typeface="Times New Roman"/>
                <a:cs typeface="Times New Roman" pitchFamily="18" charset="0"/>
              </a:rPr>
              <a:t>Развивать умение договариваться о последовательности совместных действий, налаживать и регулировать контакты в совместной игре.</a:t>
            </a:r>
            <a:endParaRPr lang="ru-RU" sz="1100" dirty="0">
              <a:latin typeface="Times New Roman" pitchFamily="18" charset="0"/>
              <a:ea typeface="Calibri"/>
              <a:cs typeface="Times New Roman" pitchFamily="18" charset="0"/>
            </a:endParaRPr>
          </a:p>
          <a:p>
            <a:pPr>
              <a:spcAft>
                <a:spcPts val="0"/>
              </a:spcAft>
            </a:pPr>
            <a:r>
              <a:rPr lang="ru-RU" sz="1800" b="1" dirty="0">
                <a:latin typeface="Times New Roman" pitchFamily="18" charset="0"/>
                <a:ea typeface="Times New Roman"/>
                <a:cs typeface="Times New Roman" pitchFamily="18" charset="0"/>
              </a:rPr>
              <a:t>Воспитательные:</a:t>
            </a:r>
            <a:endParaRPr lang="ru-RU" sz="1800" dirty="0">
              <a:latin typeface="Times New Roman" pitchFamily="18" charset="0"/>
              <a:ea typeface="Times New Roman"/>
              <a:cs typeface="Times New Roman" pitchFamily="18" charset="0"/>
            </a:endParaRPr>
          </a:p>
          <a:p>
            <a:pPr lvl="0">
              <a:lnSpc>
                <a:spcPts val="1730"/>
              </a:lnSpc>
              <a:buFont typeface="Symbol"/>
              <a:buChar char=""/>
            </a:pPr>
            <a:r>
              <a:rPr lang="ru-RU" sz="1100" dirty="0">
                <a:latin typeface="Times New Roman" pitchFamily="18" charset="0"/>
                <a:ea typeface="Times New Roman"/>
                <a:cs typeface="Times New Roman" pitchFamily="18" charset="0"/>
              </a:rPr>
              <a:t>Воспитывать артистические качества, раскрыть творческий потенциал детей, вовлекая их в различные театрализованные представления;</a:t>
            </a:r>
            <a:endParaRPr lang="ru-RU" sz="1100" dirty="0">
              <a:latin typeface="Times New Roman" pitchFamily="18" charset="0"/>
              <a:ea typeface="Calibri"/>
              <a:cs typeface="Times New Roman" pitchFamily="18" charset="0"/>
            </a:endParaRPr>
          </a:p>
          <a:p>
            <a:pPr lvl="0">
              <a:lnSpc>
                <a:spcPts val="1730"/>
              </a:lnSpc>
              <a:buFont typeface="Symbol"/>
              <a:buChar char=""/>
            </a:pPr>
            <a:r>
              <a:rPr lang="ru-RU" sz="1100" dirty="0">
                <a:latin typeface="Times New Roman" pitchFamily="18" charset="0"/>
                <a:ea typeface="Times New Roman"/>
                <a:cs typeface="Times New Roman" pitchFamily="18" charset="0"/>
              </a:rPr>
              <a:t>Воспитывать дружеские взаимоотношения между детьми.</a:t>
            </a:r>
            <a:endParaRPr lang="ru-RU" sz="1100" dirty="0">
              <a:latin typeface="Times New Roman" pitchFamily="18" charset="0"/>
              <a:ea typeface="Calibri"/>
              <a:cs typeface="Times New Roman" pitchFamily="18" charset="0"/>
            </a:endParaRPr>
          </a:p>
          <a:p>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71783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indent="0">
              <a:spcAft>
                <a:spcPts val="0"/>
              </a:spcAft>
              <a:buNone/>
            </a:pPr>
            <a:r>
              <a:rPr lang="ru-RU" sz="2200" dirty="0" smtClean="0">
                <a:latin typeface="Times New Roman" pitchFamily="18" charset="0"/>
                <a:ea typeface="Times New Roman"/>
                <a:cs typeface="Times New Roman" pitchFamily="18" charset="0"/>
              </a:rPr>
              <a:t>это </a:t>
            </a:r>
            <a:r>
              <a:rPr lang="ru-RU" sz="2200" dirty="0">
                <a:latin typeface="Times New Roman" pitchFamily="18" charset="0"/>
                <a:ea typeface="Times New Roman"/>
                <a:cs typeface="Times New Roman" pitchFamily="18" charset="0"/>
              </a:rPr>
              <a:t>средство эмоционально-эстетического воспитания детей в детском саду. Театрализованная деятельность позволяет формировать опыт социальных навыков поведения благодаря тому, что каждая сказка или литературное произведение для детей дошкольного возраста всегда имеют нравственную направленность (доброта, смелость). Благодаря театру ребенок познает мир не только умом, но и сердцем и выражает свое собственное отношение к добру и злу. Театрализованная деятельность помогает ребенку преодолеть робость, неуверенность в себе, застенчивость. Театр в детском саду научит ребенка видеть прекрасное в жизни и в людях, зародит стремление самому нести в жизнь прекрасное и доброе. Таким образом, театр помогает ребенку развиваться всесторонне.</a:t>
            </a: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ru-RU" dirty="0">
                <a:latin typeface="Times New Roman"/>
                <a:ea typeface="Times New Roman"/>
              </a:rPr>
              <a:t>Театр</a:t>
            </a:r>
            <a:endParaRPr lang="ru-RU" dirty="0"/>
          </a:p>
        </p:txBody>
      </p:sp>
    </p:spTree>
    <p:extLst>
      <p:ext uri="{BB962C8B-B14F-4D97-AF65-F5344CB8AC3E}">
        <p14:creationId xmlns:p14="http://schemas.microsoft.com/office/powerpoint/2010/main" val="721228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2204864"/>
            <a:ext cx="4251142" cy="3188356"/>
          </a:xfrm>
        </p:spPr>
      </p:pic>
      <p:sp>
        <p:nvSpPr>
          <p:cNvPr id="2" name="Заголовок 1"/>
          <p:cNvSpPr>
            <a:spLocks noGrp="1"/>
          </p:cNvSpPr>
          <p:nvPr>
            <p:ph type="title"/>
          </p:nvPr>
        </p:nvSpPr>
        <p:spPr/>
        <p:txBody>
          <a:bodyPr>
            <a:normAutofit fontScale="90000"/>
          </a:bodyPr>
          <a:lstStyle/>
          <a:p>
            <a:pPr lvl="0">
              <a:spcAft>
                <a:spcPts val="0"/>
              </a:spcAft>
            </a:pPr>
            <a:r>
              <a:rPr lang="ru-RU" sz="2800" dirty="0">
                <a:latin typeface="Times New Roman"/>
                <a:ea typeface="Times New Roman"/>
              </a:rPr>
              <a:t>Репетиция сказки </a:t>
            </a:r>
            <a:r>
              <a:rPr lang="ru-RU" sz="2800" dirty="0" smtClean="0">
                <a:latin typeface="Times New Roman"/>
                <a:ea typeface="Times New Roman"/>
              </a:rPr>
              <a:t/>
            </a:r>
            <a:br>
              <a:rPr lang="ru-RU" sz="2800" dirty="0" smtClean="0">
                <a:latin typeface="Times New Roman"/>
                <a:ea typeface="Times New Roman"/>
              </a:rPr>
            </a:br>
            <a:r>
              <a:rPr lang="ru-RU" sz="2800" dirty="0" smtClean="0">
                <a:latin typeface="Times New Roman"/>
                <a:ea typeface="Times New Roman"/>
              </a:rPr>
              <a:t>«</a:t>
            </a:r>
            <a:r>
              <a:rPr lang="ru-RU" sz="2800" dirty="0">
                <a:latin typeface="Times New Roman"/>
                <a:ea typeface="Times New Roman"/>
              </a:rPr>
              <a:t>Витамины на грядке» </a:t>
            </a:r>
            <a:br>
              <a:rPr lang="ru-RU" sz="2800" dirty="0">
                <a:latin typeface="Times New Roman"/>
                <a:ea typeface="Times New Roman"/>
              </a:rPr>
            </a:br>
            <a:endParaRPr lang="ru-RU" sz="28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852936"/>
            <a:ext cx="4291947" cy="3218960"/>
          </a:xfrm>
          <a:prstGeom prst="rect">
            <a:avLst/>
          </a:prstGeom>
        </p:spPr>
      </p:pic>
    </p:spTree>
    <p:extLst>
      <p:ext uri="{BB962C8B-B14F-4D97-AF65-F5344CB8AC3E}">
        <p14:creationId xmlns:p14="http://schemas.microsoft.com/office/powerpoint/2010/main" val="256989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4008" y="2796707"/>
            <a:ext cx="3882044" cy="2909455"/>
          </a:xfrm>
        </p:spPr>
      </p:pic>
      <p:sp>
        <p:nvSpPr>
          <p:cNvPr id="2" name="Заголовок 1"/>
          <p:cNvSpPr>
            <a:spLocks noGrp="1"/>
          </p:cNvSpPr>
          <p:nvPr>
            <p:ph type="title"/>
          </p:nvPr>
        </p:nvSpPr>
        <p:spPr/>
        <p:txBody>
          <a:bodyPr>
            <a:noAutofit/>
          </a:bodyPr>
          <a:lstStyle/>
          <a:p>
            <a:pPr lvl="0">
              <a:spcAft>
                <a:spcPts val="0"/>
              </a:spcAft>
            </a:pPr>
            <a:r>
              <a:rPr lang="ru-RU" sz="2400" dirty="0">
                <a:latin typeface="Times New Roman"/>
                <a:ea typeface="Times New Roman"/>
              </a:rPr>
              <a:t>Инсценировка  </a:t>
            </a:r>
            <a:r>
              <a:rPr lang="ru-RU" sz="2400" dirty="0" smtClean="0">
                <a:latin typeface="Times New Roman"/>
                <a:ea typeface="Times New Roman"/>
              </a:rPr>
              <a:t>сказки</a:t>
            </a:r>
            <a:br>
              <a:rPr lang="ru-RU" sz="2400" dirty="0" smtClean="0">
                <a:latin typeface="Times New Roman"/>
                <a:ea typeface="Times New Roman"/>
              </a:rPr>
            </a:br>
            <a:r>
              <a:rPr lang="ru-RU" sz="2400" dirty="0" smtClean="0">
                <a:latin typeface="Times New Roman"/>
                <a:ea typeface="Times New Roman"/>
              </a:rPr>
              <a:t> </a:t>
            </a:r>
            <a:r>
              <a:rPr lang="ru-RU" sz="2400" dirty="0">
                <a:latin typeface="Times New Roman"/>
                <a:ea typeface="Times New Roman"/>
              </a:rPr>
              <a:t>«Витамины на грядке»</a:t>
            </a:r>
            <a:br>
              <a:rPr lang="ru-RU" sz="2400" dirty="0">
                <a:latin typeface="Times New Roman"/>
                <a:ea typeface="Times New Roman"/>
              </a:rPr>
            </a:br>
            <a:endParaRPr lang="ru-RU" sz="2400" dirty="0"/>
          </a:p>
        </p:txBody>
      </p:sp>
      <p:pic>
        <p:nvPicPr>
          <p:cNvPr id="1026" name="Picture 2" descr="D:\1. ДОКУМЕНТЫ ПО РАБОТЕ\Downloads\ФОТО 11 ГР\2020-2021\ноябрь\проект\Новая папка\0-04-05-e71c6d67c4f1956d0b1b8b9ac2758bd10e74ddadb5d2a8260bed4b4461d011e1_901d74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32856"/>
            <a:ext cx="3177869" cy="423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96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490" y="1412776"/>
            <a:ext cx="7756263" cy="211630"/>
          </a:xfrm>
        </p:spPr>
        <p:txBody>
          <a:bodyPr>
            <a:noAutofit/>
          </a:bodyPr>
          <a:lstStyle/>
          <a:p>
            <a:r>
              <a:rPr lang="ru-RU" sz="2400" dirty="0">
                <a:solidFill>
                  <a:schemeClr val="accent2">
                    <a:lumMod val="50000"/>
                  </a:schemeClr>
                </a:solidFill>
                <a:latin typeface="Times New Roman"/>
                <a:ea typeface="Times New Roman"/>
              </a:rPr>
              <a:t>Игры на развитие выразительной мимики</a:t>
            </a:r>
            <a:r>
              <a:rPr lang="ru-RU" sz="2400" dirty="0" smtClean="0">
                <a:solidFill>
                  <a:schemeClr val="accent2">
                    <a:lumMod val="50000"/>
                  </a:schemeClr>
                </a:solidFill>
                <a:latin typeface="Times New Roman"/>
                <a:ea typeface="Times New Roman"/>
              </a:rPr>
              <a:t>.</a:t>
            </a:r>
            <a:br>
              <a:rPr lang="ru-RU" sz="2400" dirty="0" smtClean="0">
                <a:solidFill>
                  <a:schemeClr val="accent2">
                    <a:lumMod val="50000"/>
                  </a:schemeClr>
                </a:solidFill>
                <a:latin typeface="Times New Roman"/>
                <a:ea typeface="Times New Roman"/>
              </a:rPr>
            </a:br>
            <a:r>
              <a:rPr lang="ru-RU" sz="2400" dirty="0">
                <a:solidFill>
                  <a:schemeClr val="accent2">
                    <a:lumMod val="50000"/>
                  </a:schemeClr>
                </a:solidFill>
                <a:latin typeface="Times New Roman"/>
                <a:ea typeface="Times New Roman"/>
              </a:rPr>
              <a:t/>
            </a:r>
            <a:br>
              <a:rPr lang="ru-RU" sz="2400" dirty="0">
                <a:solidFill>
                  <a:schemeClr val="accent2">
                    <a:lumMod val="50000"/>
                  </a:schemeClr>
                </a:solidFill>
                <a:latin typeface="Times New Roman"/>
                <a:ea typeface="Times New Roman"/>
              </a:rPr>
            </a:br>
            <a:r>
              <a:rPr lang="ru-RU" sz="2400" dirty="0">
                <a:solidFill>
                  <a:schemeClr val="accent2">
                    <a:lumMod val="50000"/>
                  </a:schemeClr>
                </a:solidFill>
                <a:latin typeface="Times New Roman"/>
                <a:ea typeface="Times New Roman"/>
              </a:rPr>
              <a:t/>
            </a:r>
            <a:br>
              <a:rPr lang="ru-RU" sz="2400" dirty="0">
                <a:solidFill>
                  <a:schemeClr val="accent2">
                    <a:lumMod val="50000"/>
                  </a:schemeClr>
                </a:solidFill>
                <a:latin typeface="Times New Roman"/>
                <a:ea typeface="Times New Roman"/>
              </a:rPr>
            </a:br>
            <a:endParaRPr lang="ru-RU" sz="2400" dirty="0">
              <a:solidFill>
                <a:schemeClr val="accent2">
                  <a:lumMod val="50000"/>
                </a:schemeClr>
              </a:solidFill>
            </a:endParaRPr>
          </a:p>
        </p:txBody>
      </p:sp>
      <p:sp>
        <p:nvSpPr>
          <p:cNvPr id="3" name="Текст 2"/>
          <p:cNvSpPr>
            <a:spLocks noGrp="1"/>
          </p:cNvSpPr>
          <p:nvPr>
            <p:ph type="body" idx="1"/>
          </p:nvPr>
        </p:nvSpPr>
        <p:spPr/>
        <p:txBody>
          <a:bodyPr>
            <a:normAutofit/>
          </a:bodyPr>
          <a:lstStyle/>
          <a:p>
            <a:r>
              <a:rPr lang="ru-RU" dirty="0" smtClean="0"/>
              <a:t>Радость</a:t>
            </a:r>
            <a:endParaRPr lang="ru-RU" dirty="0"/>
          </a:p>
        </p:txBody>
      </p:sp>
      <p:pic>
        <p:nvPicPr>
          <p:cNvPr id="7" name="Объект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1402200" y="2947988"/>
            <a:ext cx="2377199" cy="3171825"/>
          </a:xfrm>
        </p:spPr>
      </p:pic>
      <p:sp>
        <p:nvSpPr>
          <p:cNvPr id="5" name="Текст 4"/>
          <p:cNvSpPr>
            <a:spLocks noGrp="1"/>
          </p:cNvSpPr>
          <p:nvPr>
            <p:ph type="body" sz="quarter" idx="3"/>
          </p:nvPr>
        </p:nvSpPr>
        <p:spPr/>
        <p:txBody>
          <a:bodyPr>
            <a:normAutofit/>
          </a:bodyPr>
          <a:lstStyle/>
          <a:p>
            <a:endParaRPr lang="ru-RU"/>
          </a:p>
        </p:txBody>
      </p:sp>
      <p:pic>
        <p:nvPicPr>
          <p:cNvPr id="8" name="Объект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r="26425"/>
          <a:stretch/>
        </p:blipFill>
        <p:spPr>
          <a:xfrm>
            <a:off x="5436096" y="2060848"/>
            <a:ext cx="2520280" cy="4566317"/>
          </a:xfrm>
        </p:spPr>
      </p:pic>
    </p:spTree>
    <p:extLst>
      <p:ext uri="{BB962C8B-B14F-4D97-AF65-F5344CB8AC3E}">
        <p14:creationId xmlns:p14="http://schemas.microsoft.com/office/powerpoint/2010/main" val="1418861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7651" y="2247900"/>
            <a:ext cx="2908697" cy="3878263"/>
          </a:xfrm>
        </p:spPr>
      </p:pic>
      <p:sp>
        <p:nvSpPr>
          <p:cNvPr id="2" name="Заголовок 1"/>
          <p:cNvSpPr>
            <a:spLocks noGrp="1"/>
          </p:cNvSpPr>
          <p:nvPr>
            <p:ph type="title"/>
          </p:nvPr>
        </p:nvSpPr>
        <p:spPr/>
        <p:txBody>
          <a:bodyPr/>
          <a:lstStyle/>
          <a:p>
            <a:r>
              <a:rPr lang="ru-RU" dirty="0" smtClean="0"/>
              <a:t>Страх</a:t>
            </a:r>
            <a:endParaRPr lang="ru-RU" dirty="0"/>
          </a:p>
        </p:txBody>
      </p:sp>
    </p:spTree>
    <p:extLst>
      <p:ext uri="{BB962C8B-B14F-4D97-AF65-F5344CB8AC3E}">
        <p14:creationId xmlns:p14="http://schemas.microsoft.com/office/powerpoint/2010/main" val="2696691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Скука</a:t>
            </a:r>
            <a:endParaRPr lang="ru-RU" dirty="0"/>
          </a:p>
        </p:txBody>
      </p:sp>
      <p:pic>
        <p:nvPicPr>
          <p:cNvPr id="2051" name="Picture 3" descr="D:\1. ДОКУМЕНТЫ ПО РАБОТЕ\Downloads\ФОТО 11 ГР\2020-2021\ноябрь\КРУЖОК\0-04-05-9008c70a02d34ce5f8c8116f52328acb7784477cab1d073c99d25d49c72e3af9_72b08c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73678"/>
            <a:ext cx="2520280" cy="336037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1. ДОКУМЕНТЫ ПО РАБОТЕ\Downloads\ФОТО 11 ГР\2020-2021\ноябрь\КРУЖОК\0-04-05-d619dc12752d9fd87e78a3831ca211e21069c76d243e654b128a80e33e8b6c2d_9f1fa1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204864"/>
            <a:ext cx="4248472" cy="31863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1. ДОКУМЕНТЫ ПО РАБОТЕ\Downloads\ФОТО 11 ГР\2020-2021\ноябрь\КРУЖОК\0-04-05-831e7b7ca9689107ff4e8aa790d63440973c8512317f907b171caece0f700191_7450f1b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3284984"/>
            <a:ext cx="2333535" cy="311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26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179</TotalTime>
  <Words>187</Words>
  <Application>Microsoft Office PowerPoint</Application>
  <PresentationFormat>Экран (4:3)</PresentationFormat>
  <Paragraphs>48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Твердый переплет</vt:lpstr>
      <vt:lpstr>Работа Кружка  по театральной деятельности «Сказка»  в подготовительной группе №11 </vt:lpstr>
      <vt:lpstr>Программа рассчитана на один учебный год. </vt:lpstr>
      <vt:lpstr>Презентация PowerPoint</vt:lpstr>
      <vt:lpstr>Театр</vt:lpstr>
      <vt:lpstr>Репетиция сказки  «Витамины на грядке»  </vt:lpstr>
      <vt:lpstr>Инсценировка  сказки  «Витамины на грядке» </vt:lpstr>
      <vt:lpstr>Игры на развитие выразительной мимики.   </vt:lpstr>
      <vt:lpstr>Страх</vt:lpstr>
      <vt:lpstr>Скука</vt:lpstr>
      <vt:lpstr>Удовольствие</vt:lpstr>
      <vt:lpstr>Недовольство</vt:lpstr>
      <vt:lpstr>Гнев</vt:lpstr>
      <vt:lpstr>Обида</vt:lpstr>
      <vt:lpstr>Отвращение</vt:lpstr>
      <vt:lpstr>Игра на развитие пластической выразительности  «Лисичка подслушивает» </vt:lpstr>
      <vt:lpstr>«Кто на картинке» Цель: Развивать умение передавать образы живых существ с помощью пластических выразительных движений.</vt:lpstr>
      <vt:lpstr>Игра на имитацию движений </vt:lpstr>
      <vt:lpstr>Как серый волк  по лесу рыщет?                              Как заяц убегает от него?</vt:lpstr>
      <vt:lpstr>Игра на развитие эмоциональной сферы детей «Детский сад» За ребенком в детский сад пришла мама. Цель: Развивать способность распознавать  и  выражать различные эмоции.</vt:lpstr>
      <vt:lpstr>«Художники» Цель: развивать способность и выражать различные эмоции на бумаге.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Кружок  «Сказка»</dc:title>
  <dc:creator>123</dc:creator>
  <cp:lastModifiedBy>123</cp:lastModifiedBy>
  <cp:revision>18</cp:revision>
  <dcterms:created xsi:type="dcterms:W3CDTF">2021-01-19T05:03:09Z</dcterms:created>
  <dcterms:modified xsi:type="dcterms:W3CDTF">2021-01-21T08:21:48Z</dcterms:modified>
</cp:coreProperties>
</file>